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1"/>
  </p:notesMasterIdLst>
  <p:sldIdLst>
    <p:sldId id="296" r:id="rId3"/>
    <p:sldId id="257" r:id="rId4"/>
    <p:sldId id="258" r:id="rId5"/>
    <p:sldId id="259" r:id="rId6"/>
    <p:sldId id="260" r:id="rId7"/>
    <p:sldId id="261" r:id="rId8"/>
    <p:sldId id="303" r:id="rId9"/>
    <p:sldId id="262" r:id="rId10"/>
    <p:sldId id="263" r:id="rId11"/>
    <p:sldId id="297" r:id="rId12"/>
    <p:sldId id="264" r:id="rId13"/>
    <p:sldId id="287" r:id="rId14"/>
    <p:sldId id="288" r:id="rId15"/>
    <p:sldId id="265" r:id="rId16"/>
    <p:sldId id="299" r:id="rId17"/>
    <p:sldId id="289" r:id="rId18"/>
    <p:sldId id="290" r:id="rId19"/>
    <p:sldId id="305" r:id="rId20"/>
    <p:sldId id="293" r:id="rId21"/>
    <p:sldId id="300" r:id="rId22"/>
    <p:sldId id="302" r:id="rId23"/>
    <p:sldId id="271" r:id="rId24"/>
    <p:sldId id="272" r:id="rId25"/>
    <p:sldId id="273" r:id="rId26"/>
    <p:sldId id="309" r:id="rId27"/>
    <p:sldId id="294" r:id="rId28"/>
    <p:sldId id="283" r:id="rId29"/>
    <p:sldId id="291" r:id="rId30"/>
    <p:sldId id="292" r:id="rId31"/>
    <p:sldId id="276" r:id="rId32"/>
    <p:sldId id="277" r:id="rId33"/>
    <p:sldId id="278" r:id="rId34"/>
    <p:sldId id="279" r:id="rId35"/>
    <p:sldId id="281" r:id="rId36"/>
    <p:sldId id="282" r:id="rId37"/>
    <p:sldId id="298" r:id="rId38"/>
    <p:sldId id="308" r:id="rId39"/>
    <p:sldId id="307" r:id="rId40"/>
  </p:sldIdLst>
  <p:sldSz cx="12192000" cy="6858000"/>
  <p:notesSz cx="9144000" cy="6858000"/>
  <p:embeddedFontLst>
    <p:embeddedFont>
      <p:font typeface="Cambria Math" panose="02040503050406030204" pitchFamily="18" charset="0"/>
      <p:regular r:id="rId42"/>
    </p:embeddedFont>
    <p:embeddedFont>
      <p:font typeface="Play" panose="020B0604020202020204" charset="0"/>
      <p:regular r:id="rId43"/>
      <p:bold r:id="rId44"/>
    </p:embeddedFont>
    <p:embeddedFont>
      <p:font typeface="Quattrocento Sans" panose="020B05020500000200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303"/>
            <p14:sldId id="262"/>
            <p14:sldId id="263"/>
            <p14:sldId id="297"/>
            <p14:sldId id="264"/>
            <p14:sldId id="287"/>
            <p14:sldId id="288"/>
            <p14:sldId id="265"/>
            <p14:sldId id="299"/>
            <p14:sldId id="289"/>
            <p14:sldId id="290"/>
            <p14:sldId id="305"/>
            <p14:sldId id="293"/>
            <p14:sldId id="300"/>
            <p14:sldId id="302"/>
            <p14:sldId id="271"/>
            <p14:sldId id="272"/>
            <p14:sldId id="273"/>
            <p14:sldId id="309"/>
            <p14:sldId id="294"/>
            <p14:sldId id="283"/>
            <p14:sldId id="291"/>
            <p14:sldId id="292"/>
            <p14:sldId id="276"/>
            <p14:sldId id="277"/>
            <p14:sldId id="278"/>
            <p14:sldId id="279"/>
            <p14:sldId id="281"/>
            <p14:sldId id="282"/>
            <p14:sldId id="298"/>
            <p14:sldId id="308"/>
            <p14:sldId id="3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7451" autoAdjust="0"/>
  </p:normalViewPr>
  <p:slideViewPr>
    <p:cSldViewPr snapToGrid="0">
      <p:cViewPr varScale="1">
        <p:scale>
          <a:sx n="69" d="100"/>
          <a:sy n="69" d="100"/>
        </p:scale>
        <p:origin x="1397" y="58"/>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notesViewPr>
    <p:cSldViewPr snapToGrid="0" showGuides="1">
      <p:cViewPr varScale="1">
        <p:scale>
          <a:sx n="80" d="100"/>
          <a:sy n="80" d="100"/>
        </p:scale>
        <p:origin x="2179"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en-US" b="1"/>
              <a:t> ảnh</a:t>
            </a:r>
            <a:r>
              <a:rPr lang="vi-VN" b="1"/>
              <a:t>”</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87FB4755-5DF4-2C55-8A28-9F40CDF95BCE}"/>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AF3D80DE-18DB-1830-3FC9-9F253EDCA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C40A37A7-8928-6059-E188-F4190534BF8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48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368F818F-D3A4-001D-1288-2D69F97F12F4}"/>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7D53EBB1-2236-69EA-F20A-395E4DC93918}"/>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20576BA2-E09C-1810-8186-C7820B2BD08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1431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90005E7-5BBA-918C-C8FD-EDEF41152901}"/>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F2BD7082-A768-998A-1021-69EAA8042FFC}"/>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FD74D03D-029F-AB83-D2E9-4FFCB35AF9E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83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387F329C-5E70-CAA2-4E9B-8355B1A0011E}"/>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CCB48FF3-83E1-8728-615E-E34B8D96F8E4}"/>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89E86C68-4C00-18B2-BB02-E10FA3D369F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904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a:t>
            </a:r>
            <a:r>
              <a:rPr lang="en-US">
                <a:latin typeface="+mn-lt"/>
              </a:rPr>
              <a:t>cuộc sống,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5909221-C255-52A2-5FA3-F1F85FE09D31}"/>
            </a:ext>
          </a:extLst>
        </p:cNvPr>
        <p:cNvGrpSpPr/>
        <p:nvPr/>
      </p:nvGrpSpPr>
      <p:grpSpPr>
        <a:xfrm>
          <a:off x="0" y="0"/>
          <a:ext cx="0" cy="0"/>
          <a:chOff x="0" y="0"/>
          <a:chExt cx="0" cy="0"/>
        </a:xfrm>
      </p:grpSpPr>
      <p:sp>
        <p:nvSpPr>
          <p:cNvPr id="286" name="Google Shape;286;g31ae322880d_0_52:notes">
            <a:extLst>
              <a:ext uri="{FF2B5EF4-FFF2-40B4-BE49-F238E27FC236}">
                <a16:creationId xmlns:a16="http://schemas.microsoft.com/office/drawing/2014/main" id="{882DA555-7DA1-5533-1447-4B309D31335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a:extLst>
              <a:ext uri="{FF2B5EF4-FFF2-40B4-BE49-F238E27FC236}">
                <a16:creationId xmlns:a16="http://schemas.microsoft.com/office/drawing/2014/main" id="{F633D760-6F66-6969-ECC4-B31A9FDB7A7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6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ảnh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9/26/2025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2.png"/><Relationship Id="rId5" Type="http://schemas.openxmlformats.org/officeDocument/2006/relationships/image" Target="../media/image27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5.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60.png"/><Relationship Id="rId5" Type="http://schemas.openxmlformats.org/officeDocument/2006/relationships/image" Target="../media/image33.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038B4"/>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038B4"/>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038B4"/>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038B4"/>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20201"/>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7485" y="3189809"/>
            <a:ext cx="3997401" cy="2021221"/>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2336186" y="1796545"/>
            <a:ext cx="4288516" cy="139326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8" name="Picture 4">
            <a:extLst>
              <a:ext uri="{FF2B5EF4-FFF2-40B4-BE49-F238E27FC236}">
                <a16:creationId xmlns:a16="http://schemas.microsoft.com/office/drawing/2014/main" id="{869A9E24-ED9C-BCF1-3ECE-C9C1B1C0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866" y="3460187"/>
            <a:ext cx="3080706" cy="10910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4CF9E8-4CEB-D293-F0B3-BF9F8D7703B0}"/>
              </a:ext>
            </a:extLst>
          </p:cNvPr>
          <p:cNvSpPr txBox="1"/>
          <p:nvPr/>
        </p:nvSpPr>
        <p:spPr>
          <a:xfrm>
            <a:off x="185884" y="2710268"/>
            <a:ext cx="1903058" cy="369332"/>
          </a:xfrm>
          <a:prstGeom prst="rect">
            <a:avLst/>
          </a:prstGeom>
          <a:noFill/>
        </p:spPr>
        <p:txBody>
          <a:bodyPr wrap="square">
            <a:spAutoFit/>
          </a:bodyPr>
          <a:lstStyle/>
          <a:p>
            <a:pPr algn="ctr"/>
            <a:r>
              <a:rPr lang="en-US" sz="1800" b="1">
                <a:solidFill>
                  <a:schemeClr val="tx1">
                    <a:lumMod val="75000"/>
                    <a:lumOff val="25000"/>
                  </a:schemeClr>
                </a:solidFill>
              </a:rPr>
              <a:t>Mô hình cơ sở</a:t>
            </a:r>
          </a:p>
        </p:txBody>
      </p:sp>
      <p:sp>
        <p:nvSpPr>
          <p:cNvPr id="15" name="TextBox 14">
            <a:extLst>
              <a:ext uri="{FF2B5EF4-FFF2-40B4-BE49-F238E27FC236}">
                <a16:creationId xmlns:a16="http://schemas.microsoft.com/office/drawing/2014/main" id="{645F034F-76CB-FF68-CCAD-F648BC5304FE}"/>
              </a:ext>
            </a:extLst>
          </p:cNvPr>
          <p:cNvSpPr txBox="1"/>
          <p:nvPr/>
        </p:nvSpPr>
        <p:spPr>
          <a:xfrm>
            <a:off x="9249062" y="2769240"/>
            <a:ext cx="1903058" cy="369332"/>
          </a:xfrm>
          <a:prstGeom prst="rect">
            <a:avLst/>
          </a:prstGeom>
          <a:noFill/>
        </p:spPr>
        <p:txBody>
          <a:bodyPr wrap="square">
            <a:spAutoFit/>
          </a:bodyPr>
          <a:lstStyle/>
          <a:p>
            <a:pPr algn="ctr"/>
            <a:r>
              <a:rPr lang="en-US" sz="1800" b="1">
                <a:solidFill>
                  <a:schemeClr val="tx1">
                    <a:lumMod val="75000"/>
                    <a:lumOff val="25000"/>
                  </a:schemeClr>
                </a:solidFill>
              </a:rPr>
              <a:t>Resnet 50</a:t>
            </a:r>
          </a:p>
        </p:txBody>
      </p:sp>
      <p:sp>
        <p:nvSpPr>
          <p:cNvPr id="18" name="TextBox 17">
            <a:extLst>
              <a:ext uri="{FF2B5EF4-FFF2-40B4-BE49-F238E27FC236}">
                <a16:creationId xmlns:a16="http://schemas.microsoft.com/office/drawing/2014/main" id="{7CC2259C-8A2F-A0D3-4DAF-C64BAEA5F609}"/>
              </a:ext>
            </a:extLst>
          </p:cNvPr>
          <p:cNvSpPr txBox="1"/>
          <p:nvPr/>
        </p:nvSpPr>
        <p:spPr>
          <a:xfrm>
            <a:off x="9074492" y="4734385"/>
            <a:ext cx="2605453" cy="276999"/>
          </a:xfrm>
          <a:prstGeom prst="rect">
            <a:avLst/>
          </a:prstGeom>
          <a:noFill/>
        </p:spPr>
        <p:txBody>
          <a:bodyPr wrap="square">
            <a:spAutoFit/>
          </a:bodyPr>
          <a:lstStyle/>
          <a:p>
            <a:r>
              <a:rPr lang="en-US" sz="1200" i="1"/>
              <a:t>Nguồn: https://www.thinkingstack.ai</a:t>
            </a:r>
          </a:p>
        </p:txBody>
      </p:sp>
      <p:pic>
        <p:nvPicPr>
          <p:cNvPr id="9" name="Picture 8">
            <a:extLst>
              <a:ext uri="{FF2B5EF4-FFF2-40B4-BE49-F238E27FC236}">
                <a16:creationId xmlns:a16="http://schemas.microsoft.com/office/drawing/2014/main" id="{F146E6F1-0181-9EC7-5DCD-B31976933E62}"/>
              </a:ext>
            </a:extLst>
          </p:cNvPr>
          <p:cNvPicPr>
            <a:picLocks noChangeAspect="1"/>
          </p:cNvPicPr>
          <p:nvPr/>
        </p:nvPicPr>
        <p:blipFill>
          <a:blip r:embed="rId4"/>
          <a:stretch>
            <a:fillRect/>
          </a:stretch>
        </p:blipFill>
        <p:spPr>
          <a:xfrm>
            <a:off x="4582130" y="3189809"/>
            <a:ext cx="3997401" cy="2021221"/>
          </a:xfrm>
          <a:prstGeom prst="rect">
            <a:avLst/>
          </a:prstGeom>
          <a:ln w="19050">
            <a:solidFill>
              <a:schemeClr val="accent2">
                <a:lumMod val="60000"/>
                <a:lumOff val="40000"/>
              </a:schemeClr>
            </a:solidFill>
          </a:ln>
        </p:spPr>
      </p:pic>
      <p:sp>
        <p:nvSpPr>
          <p:cNvPr id="12" name="Rectangle 11">
            <a:extLst>
              <a:ext uri="{FF2B5EF4-FFF2-40B4-BE49-F238E27FC236}">
                <a16:creationId xmlns:a16="http://schemas.microsoft.com/office/drawing/2014/main" id="{5F6B2050-7AFF-E0A7-74A8-35C2A06AE402}"/>
              </a:ext>
            </a:extLst>
          </p:cNvPr>
          <p:cNvSpPr/>
          <p:nvPr/>
        </p:nvSpPr>
        <p:spPr>
          <a:xfrm>
            <a:off x="5358384" y="3189809"/>
            <a:ext cx="1104012" cy="32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x1</a:t>
            </a:r>
          </a:p>
        </p:txBody>
      </p:sp>
      <p:sp>
        <p:nvSpPr>
          <p:cNvPr id="16" name="Rectangle 15">
            <a:extLst>
              <a:ext uri="{FF2B5EF4-FFF2-40B4-BE49-F238E27FC236}">
                <a16:creationId xmlns:a16="http://schemas.microsoft.com/office/drawing/2014/main" id="{4D70464E-8679-DD87-1148-0BCE3C3DA275}"/>
              </a:ext>
            </a:extLst>
          </p:cNvPr>
          <p:cNvSpPr/>
          <p:nvPr/>
        </p:nvSpPr>
        <p:spPr>
          <a:xfrm>
            <a:off x="6557279" y="3193657"/>
            <a:ext cx="1104012" cy="32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x1</a:t>
            </a:r>
          </a:p>
        </p:txBody>
      </p:sp>
      <p:sp>
        <p:nvSpPr>
          <p:cNvPr id="17" name="TextBox 16">
            <a:extLst>
              <a:ext uri="{FF2B5EF4-FFF2-40B4-BE49-F238E27FC236}">
                <a16:creationId xmlns:a16="http://schemas.microsoft.com/office/drawing/2014/main" id="{A8B8FF76-5406-56A8-3BBF-50069D4A2B7A}"/>
              </a:ext>
            </a:extLst>
          </p:cNvPr>
          <p:cNvSpPr txBox="1"/>
          <p:nvPr/>
        </p:nvSpPr>
        <p:spPr>
          <a:xfrm>
            <a:off x="4406854" y="2745133"/>
            <a:ext cx="2217847" cy="369332"/>
          </a:xfrm>
          <a:prstGeom prst="rect">
            <a:avLst/>
          </a:prstGeom>
          <a:noFill/>
        </p:spPr>
        <p:txBody>
          <a:bodyPr wrap="square">
            <a:spAutoFit/>
          </a:bodyPr>
          <a:lstStyle/>
          <a:p>
            <a:pPr algn="ctr"/>
            <a:r>
              <a:rPr lang="en-US" sz="1800" b="1">
                <a:solidFill>
                  <a:schemeClr val="tx1">
                    <a:lumMod val="75000"/>
                    <a:lumOff val="25000"/>
                  </a:schemeClr>
                </a:solidFill>
              </a:rPr>
              <a:t>Mô hình student</a:t>
            </a:r>
          </a:p>
        </p:txBody>
      </p:sp>
      <p:sp>
        <p:nvSpPr>
          <p:cNvPr id="20" name="TextBox 19">
            <a:extLst>
              <a:ext uri="{FF2B5EF4-FFF2-40B4-BE49-F238E27FC236}">
                <a16:creationId xmlns:a16="http://schemas.microsoft.com/office/drawing/2014/main" id="{39EA4AD9-84B5-D553-F374-E2281F1BDB23}"/>
              </a:ext>
            </a:extLst>
          </p:cNvPr>
          <p:cNvSpPr txBox="1"/>
          <p:nvPr/>
        </p:nvSpPr>
        <p:spPr>
          <a:xfrm>
            <a:off x="185884" y="5376897"/>
            <a:ext cx="1903058" cy="369332"/>
          </a:xfrm>
          <a:prstGeom prst="rect">
            <a:avLst/>
          </a:prstGeom>
          <a:noFill/>
        </p:spPr>
        <p:txBody>
          <a:bodyPr wrap="square">
            <a:spAutoFit/>
          </a:bodyPr>
          <a:lstStyle/>
          <a:p>
            <a:pPr algn="ctr"/>
            <a:r>
              <a:rPr lang="en-US" sz="1800">
                <a:solidFill>
                  <a:schemeClr val="tx1">
                    <a:lumMod val="75000"/>
                    <a:lumOff val="25000"/>
                  </a:schemeClr>
                </a:solidFill>
              </a:rPr>
              <a:t>1.4 triệu tham số</a:t>
            </a:r>
          </a:p>
        </p:txBody>
      </p:sp>
      <p:sp>
        <p:nvSpPr>
          <p:cNvPr id="21" name="TextBox 20">
            <a:extLst>
              <a:ext uri="{FF2B5EF4-FFF2-40B4-BE49-F238E27FC236}">
                <a16:creationId xmlns:a16="http://schemas.microsoft.com/office/drawing/2014/main" id="{67FEEABE-C78D-9823-A6A5-28E469684E62}"/>
              </a:ext>
            </a:extLst>
          </p:cNvPr>
          <p:cNvSpPr txBox="1"/>
          <p:nvPr/>
        </p:nvSpPr>
        <p:spPr>
          <a:xfrm>
            <a:off x="4480444" y="5359698"/>
            <a:ext cx="1903058" cy="369332"/>
          </a:xfrm>
          <a:prstGeom prst="rect">
            <a:avLst/>
          </a:prstGeom>
          <a:noFill/>
        </p:spPr>
        <p:txBody>
          <a:bodyPr wrap="square">
            <a:spAutoFit/>
          </a:bodyPr>
          <a:lstStyle/>
          <a:p>
            <a:pPr algn="ctr"/>
            <a:r>
              <a:rPr lang="en-US" sz="1800">
                <a:solidFill>
                  <a:schemeClr val="tx1">
                    <a:lumMod val="75000"/>
                    <a:lumOff val="25000"/>
                  </a:schemeClr>
                </a:solidFill>
              </a:rPr>
              <a:t>450,000 tham số</a:t>
            </a:r>
          </a:p>
        </p:txBody>
      </p:sp>
      <p:sp>
        <p:nvSpPr>
          <p:cNvPr id="22" name="TextBox 21">
            <a:extLst>
              <a:ext uri="{FF2B5EF4-FFF2-40B4-BE49-F238E27FC236}">
                <a16:creationId xmlns:a16="http://schemas.microsoft.com/office/drawing/2014/main" id="{BBE44384-3438-9AFE-79D1-4A8D3A0DE9AA}"/>
              </a:ext>
            </a:extLst>
          </p:cNvPr>
          <p:cNvSpPr txBox="1"/>
          <p:nvPr/>
        </p:nvSpPr>
        <p:spPr>
          <a:xfrm>
            <a:off x="9268353" y="5359698"/>
            <a:ext cx="1903058" cy="369332"/>
          </a:xfrm>
          <a:prstGeom prst="rect">
            <a:avLst/>
          </a:prstGeom>
          <a:noFill/>
        </p:spPr>
        <p:txBody>
          <a:bodyPr wrap="square">
            <a:spAutoFit/>
          </a:bodyPr>
          <a:lstStyle/>
          <a:p>
            <a:pPr algn="ctr"/>
            <a:r>
              <a:rPr lang="en-US" sz="1800">
                <a:solidFill>
                  <a:schemeClr val="tx1">
                    <a:lumMod val="75000"/>
                    <a:lumOff val="25000"/>
                  </a:schemeClr>
                </a:solidFill>
              </a:rPr>
              <a:t>26 triệu tham số</a:t>
            </a:r>
          </a:p>
        </p:txBody>
      </p:sp>
    </p:spTree>
    <p:extLst>
      <p:ext uri="{BB962C8B-B14F-4D97-AF65-F5344CB8AC3E}">
        <p14:creationId xmlns:p14="http://schemas.microsoft.com/office/powerpoint/2010/main" val="370335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Thử nghiệm – cắt bỏ tần số thấp</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248869" y="2000230"/>
            <a:ext cx="4561149" cy="1448121"/>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1022224" y="3572346"/>
            <a:ext cx="3102558" cy="985032"/>
          </a:xfrm>
          <a:prstGeom prst="rect">
            <a:avLst/>
          </a:prstGeom>
        </p:spPr>
      </p:pic>
      <p:grpSp>
        <p:nvGrpSpPr>
          <p:cNvPr id="3" name="Group 2">
            <a:extLst>
              <a:ext uri="{FF2B5EF4-FFF2-40B4-BE49-F238E27FC236}">
                <a16:creationId xmlns:a16="http://schemas.microsoft.com/office/drawing/2014/main" id="{92EBBE26-80E1-44E4-596A-2EF25A302B21}"/>
              </a:ext>
            </a:extLst>
          </p:cNvPr>
          <p:cNvGrpSpPr/>
          <p:nvPr/>
        </p:nvGrpSpPr>
        <p:grpSpPr>
          <a:xfrm>
            <a:off x="4927599" y="2192437"/>
            <a:ext cx="6756401" cy="4127499"/>
            <a:chOff x="4927599" y="2192437"/>
            <a:chExt cx="6756401" cy="4127499"/>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grpSp>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1145895" y="5068457"/>
            <a:ext cx="3952240" cy="646331"/>
          </a:xfrm>
          <a:prstGeom prst="rect">
            <a:avLst/>
          </a:prstGeom>
          <a:noFill/>
        </p:spPr>
        <p:txBody>
          <a:bodyPr wrap="square">
            <a:spAutoFit/>
          </a:bodyPr>
          <a:lstStyle/>
          <a:p>
            <a:r>
              <a:rPr lang="en-US" sz="1800">
                <a:solidFill>
                  <a:srgbClr val="FF0000"/>
                </a:solidFill>
                <a:latin typeface="+mn-lt"/>
              </a:rPr>
              <a:t>*</a:t>
            </a:r>
            <a:r>
              <a:rPr lang="en-US" sz="18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6C3F106-94C4-2ECC-AABA-DEF6C0096992}"/>
            </a:ext>
          </a:extLst>
        </p:cNvPr>
        <p:cNvGrpSpPr/>
        <p:nvPr/>
      </p:nvGrpSpPr>
      <p:grpSpPr>
        <a:xfrm>
          <a:off x="0" y="0"/>
          <a:ext cx="0" cy="0"/>
          <a:chOff x="0" y="0"/>
          <a:chExt cx="0" cy="0"/>
        </a:xfrm>
      </p:grpSpPr>
      <p:sp>
        <p:nvSpPr>
          <p:cNvPr id="2" name="Google Shape;202;g31ae00017cb_0_38">
            <a:extLst>
              <a:ext uri="{FF2B5EF4-FFF2-40B4-BE49-F238E27FC236}">
                <a16:creationId xmlns:a16="http://schemas.microsoft.com/office/drawing/2014/main" id="{F38C2662-95F1-CC6A-3196-67EF3602F1D7}"/>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grpSp>
        <p:nvGrpSpPr>
          <p:cNvPr id="8" name="Group 7">
            <a:extLst>
              <a:ext uri="{FF2B5EF4-FFF2-40B4-BE49-F238E27FC236}">
                <a16:creationId xmlns:a16="http://schemas.microsoft.com/office/drawing/2014/main" id="{9F58297F-B5D5-B5BF-6804-AB5A879184A8}"/>
              </a:ext>
            </a:extLst>
          </p:cNvPr>
          <p:cNvGrpSpPr/>
          <p:nvPr/>
        </p:nvGrpSpPr>
        <p:grpSpPr>
          <a:xfrm>
            <a:off x="4713973" y="763520"/>
            <a:ext cx="2744919" cy="2351717"/>
            <a:chOff x="6086086" y="2192437"/>
            <a:chExt cx="4408700" cy="4137182"/>
          </a:xfrm>
        </p:grpSpPr>
        <p:sp>
          <p:nvSpPr>
            <p:cNvPr id="13" name="Rectangle 12">
              <a:extLst>
                <a:ext uri="{FF2B5EF4-FFF2-40B4-BE49-F238E27FC236}">
                  <a16:creationId xmlns:a16="http://schemas.microsoft.com/office/drawing/2014/main" id="{7A0DAB0D-2B17-F333-95F0-87558941D1EE}"/>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94BA29-F7F6-014C-5EEC-F653BED693F3}"/>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𝑥</a:t>
              </a:r>
            </a:p>
          </p:txBody>
        </p:sp>
        <p:sp>
          <p:nvSpPr>
            <p:cNvPr id="20" name="Rectangle 19">
              <a:extLst>
                <a:ext uri="{FF2B5EF4-FFF2-40B4-BE49-F238E27FC236}">
                  <a16:creationId xmlns:a16="http://schemas.microsoft.com/office/drawing/2014/main" id="{94DE042F-02C5-3402-4928-024A94C3BCBB}"/>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𝑦</a:t>
              </a:r>
            </a:p>
          </p:txBody>
        </p:sp>
        <p:cxnSp>
          <p:nvCxnSpPr>
            <p:cNvPr id="21" name="Connector: Elbow 20">
              <a:extLst>
                <a:ext uri="{FF2B5EF4-FFF2-40B4-BE49-F238E27FC236}">
                  <a16:creationId xmlns:a16="http://schemas.microsoft.com/office/drawing/2014/main" id="{3D627738-451B-1EB9-DCC1-271E7B9310C8}"/>
                </a:ext>
              </a:extLst>
            </p:cNvPr>
            <p:cNvCxnSpPr>
              <a:cxnSpLocks/>
              <a:endCxn id="20"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4759E55-14FC-B4AB-501F-B988AC2B53DB}"/>
                </a:ext>
              </a:extLst>
            </p:cNvPr>
            <p:cNvCxnSpPr>
              <a:cxnSpLocks/>
              <a:endCxn id="18"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BD7D85-AEF8-1B6E-E792-A0EE70711D8A}"/>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Tính góc </a:t>
              </a:r>
              <a:r>
                <a:rPr lang="el-GR" sz="800" i="1">
                  <a:solidFill>
                    <a:schemeClr val="tx1">
                      <a:lumMod val="75000"/>
                      <a:lumOff val="25000"/>
                    </a:schemeClr>
                  </a:solidFill>
                </a:rPr>
                <a:t>θ</a:t>
              </a:r>
              <a:endParaRPr lang="en-US" sz="800" i="1">
                <a:solidFill>
                  <a:schemeClr val="tx1">
                    <a:lumMod val="75000"/>
                    <a:lumOff val="25000"/>
                  </a:schemeClr>
                </a:solidFill>
              </a:endParaRPr>
            </a:p>
          </p:txBody>
        </p:sp>
        <p:cxnSp>
          <p:nvCxnSpPr>
            <p:cNvPr id="24" name="Connector: Elbow 23">
              <a:extLst>
                <a:ext uri="{FF2B5EF4-FFF2-40B4-BE49-F238E27FC236}">
                  <a16:creationId xmlns:a16="http://schemas.microsoft.com/office/drawing/2014/main" id="{844E5E3E-1ED0-99D4-5D28-87524730199E}"/>
                </a:ext>
              </a:extLst>
            </p:cNvPr>
            <p:cNvCxnSpPr>
              <a:cxnSpLocks/>
              <a:stCxn id="18" idx="3"/>
              <a:endCxn id="23"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6C0022-778C-DD8F-BD9A-DCF26A071C26}"/>
                </a:ext>
              </a:extLst>
            </p:cNvPr>
            <p:cNvCxnSpPr>
              <a:cxnSpLocks/>
              <a:stCxn id="20" idx="3"/>
              <a:endCxn id="23"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C1552B-9DF4-DCB7-9D7E-8232EC5B05C8}"/>
                </a:ext>
              </a:extLst>
            </p:cNvPr>
            <p:cNvSpPr txBox="1"/>
            <p:nvPr/>
          </p:nvSpPr>
          <p:spPr>
            <a:xfrm>
              <a:off x="6542547" y="5950606"/>
              <a:ext cx="3952239" cy="379013"/>
            </a:xfrm>
            <a:prstGeom prst="rect">
              <a:avLst/>
            </a:prstGeom>
            <a:noFill/>
          </p:spPr>
          <p:txBody>
            <a:bodyPr wrap="square">
              <a:spAutoFit/>
            </a:bodyPr>
            <a:lstStyle/>
            <a:p>
              <a:endParaRPr lang="en-US" sz="800">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624328-A3E6-160E-CB7F-E54022BE278D}"/>
                    </a:ext>
                  </a:extLst>
                </p:cNvPr>
                <p:cNvSpPr txBox="1"/>
                <p:nvPr/>
              </p:nvSpPr>
              <p:spPr>
                <a:xfrm>
                  <a:off x="6672456" y="2669955"/>
                  <a:ext cx="246691" cy="24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𝒙</m:t>
                            </m:r>
                          </m:sub>
                        </m:sSub>
                      </m:oMath>
                    </m:oMathPara>
                  </a14:m>
                  <a:endParaRPr lang="en-US" sz="800" b="1">
                    <a:latin typeface="+mn-lt"/>
                  </a:endParaRPr>
                </a:p>
              </p:txBody>
            </p:sp>
          </mc:Choice>
          <mc:Fallback xmlns="">
            <p:sp>
              <p:nvSpPr>
                <p:cNvPr id="30" name="TextBox 29">
                  <a:extLst>
                    <a:ext uri="{FF2B5EF4-FFF2-40B4-BE49-F238E27FC236}">
                      <a16:creationId xmlns:a16="http://schemas.microsoft.com/office/drawing/2014/main" id="{1C624328-A3E6-160E-CB7F-E54022BE278D}"/>
                    </a:ext>
                  </a:extLst>
                </p:cNvPr>
                <p:cNvSpPr txBox="1">
                  <a:spLocks noRot="1" noChangeAspect="1" noMove="1" noResize="1" noEditPoints="1" noAdjustHandles="1" noChangeArrowheads="1" noChangeShapeType="1" noTextEdit="1"/>
                </p:cNvSpPr>
                <p:nvPr/>
              </p:nvSpPr>
              <p:spPr>
                <a:xfrm>
                  <a:off x="6672456" y="2669955"/>
                  <a:ext cx="246691" cy="246137"/>
                </a:xfrm>
                <a:prstGeom prst="rect">
                  <a:avLst/>
                </a:prstGeom>
                <a:blipFill>
                  <a:blip r:embed="rId3"/>
                  <a:stretch>
                    <a:fillRect l="-16000"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1F0252-9570-875C-D745-38A72CB51F8B}"/>
                    </a:ext>
                  </a:extLst>
                </p:cNvPr>
                <p:cNvSpPr txBox="1"/>
                <p:nvPr/>
              </p:nvSpPr>
              <p:spPr>
                <a:xfrm>
                  <a:off x="6734700" y="4703050"/>
                  <a:ext cx="249216" cy="268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𝒚</m:t>
                            </m:r>
                          </m:sub>
                        </m:sSub>
                      </m:oMath>
                    </m:oMathPara>
                  </a14:m>
                  <a:endParaRPr lang="en-US" sz="800" b="1">
                    <a:latin typeface="+mn-lt"/>
                  </a:endParaRPr>
                </a:p>
              </p:txBody>
            </p:sp>
          </mc:Choice>
          <mc:Fallback xmlns="">
            <p:sp>
              <p:nvSpPr>
                <p:cNvPr id="31" name="TextBox 30">
                  <a:extLst>
                    <a:ext uri="{FF2B5EF4-FFF2-40B4-BE49-F238E27FC236}">
                      <a16:creationId xmlns:a16="http://schemas.microsoft.com/office/drawing/2014/main" id="{DE1F0252-9570-875C-D745-38A72CB51F8B}"/>
                    </a:ext>
                  </a:extLst>
                </p:cNvPr>
                <p:cNvSpPr txBox="1">
                  <a:spLocks noRot="1" noChangeAspect="1" noMove="1" noResize="1" noEditPoints="1" noAdjustHandles="1" noChangeArrowheads="1" noChangeShapeType="1" noTextEdit="1"/>
                </p:cNvSpPr>
                <p:nvPr/>
              </p:nvSpPr>
              <p:spPr>
                <a:xfrm>
                  <a:off x="6734700" y="4703050"/>
                  <a:ext cx="249216" cy="268828"/>
                </a:xfrm>
                <a:prstGeom prst="rect">
                  <a:avLst/>
                </a:prstGeom>
                <a:blipFill>
                  <a:blip r:embed="rId4"/>
                  <a:stretch>
                    <a:fillRect l="-16000" r="-8000" b="-12000"/>
                  </a:stretch>
                </a:blipFill>
              </p:spPr>
              <p:txBody>
                <a:bodyPr/>
                <a:lstStyle/>
                <a:p>
                  <a:r>
                    <a:rPr lang="en-US">
                      <a:noFill/>
                    </a:rPr>
                    <a:t> </a:t>
                  </a:r>
                </a:p>
              </p:txBody>
            </p:sp>
          </mc:Fallback>
        </mc:AlternateContent>
      </p:grpSp>
      <p:cxnSp>
        <p:nvCxnSpPr>
          <p:cNvPr id="36" name="Connector: Elbow 35">
            <a:extLst>
              <a:ext uri="{FF2B5EF4-FFF2-40B4-BE49-F238E27FC236}">
                <a16:creationId xmlns:a16="http://schemas.microsoft.com/office/drawing/2014/main" id="{374791A0-2A68-3FF1-BFB4-8B728C258427}"/>
              </a:ext>
            </a:extLst>
          </p:cNvPr>
          <p:cNvCxnSpPr>
            <a:cxnSpLocks/>
            <a:endCxn id="13" idx="1"/>
          </p:cNvCxnSpPr>
          <p:nvPr/>
        </p:nvCxnSpPr>
        <p:spPr>
          <a:xfrm flipV="1">
            <a:off x="2804160" y="1812294"/>
            <a:ext cx="2061478" cy="1616706"/>
          </a:xfrm>
          <a:prstGeom prst="bentConnector3">
            <a:avLst>
              <a:gd name="adj1" fmla="val 1208"/>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38D62229-69C0-5942-7004-6DB966DC5BDF}"/>
              </a:ext>
            </a:extLst>
          </p:cNvPr>
          <p:cNvCxnSpPr>
            <a:stCxn id="13" idx="3"/>
          </p:cNvCxnSpPr>
          <p:nvPr/>
        </p:nvCxnSpPr>
        <p:spPr>
          <a:xfrm>
            <a:off x="7326359" y="1812294"/>
            <a:ext cx="1949721" cy="1332346"/>
          </a:xfrm>
          <a:prstGeom prst="bentConnector3">
            <a:avLst>
              <a:gd name="adj1" fmla="val 100026"/>
            </a:avLst>
          </a:prstGeom>
          <a:ln w="28575">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938BD29-6000-366B-42F0-CD8C91047FC7}"/>
              </a:ext>
            </a:extLst>
          </p:cNvPr>
          <p:cNvPicPr>
            <a:picLocks noChangeAspect="1"/>
          </p:cNvPicPr>
          <p:nvPr/>
        </p:nvPicPr>
        <p:blipFill>
          <a:blip r:embed="rId5"/>
          <a:stretch>
            <a:fillRect/>
          </a:stretch>
        </p:blipFill>
        <p:spPr>
          <a:xfrm>
            <a:off x="93785" y="3177745"/>
            <a:ext cx="11875478" cy="3031816"/>
          </a:xfrm>
          <a:prstGeom prst="rect">
            <a:avLst/>
          </a:prstGeom>
        </p:spPr>
      </p:pic>
    </p:spTree>
    <p:extLst>
      <p:ext uri="{BB962C8B-B14F-4D97-AF65-F5344CB8AC3E}">
        <p14:creationId xmlns:p14="http://schemas.microsoft.com/office/powerpoint/2010/main" val="1934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dùng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a:t>
            </a:r>
            <a:r>
              <a:rPr lang="en-US" sz="3600" b="1">
                <a:solidFill>
                  <a:schemeClr val="lt1"/>
                </a:solidFill>
                <a:sym typeface="Wingdings" panose="05000000000000000000" pitchFamily="2" charset="2"/>
              </a:rPr>
              <a:t></a:t>
            </a:r>
            <a:r>
              <a:rPr lang="en-US" sz="3600" b="1">
                <a:solidFill>
                  <a:schemeClr val="lt1"/>
                </a:solidFill>
              </a:rPr>
              <a:t> phép sai phân</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a:spLocks noGrp="1" noRot="1" noMove="1" noResize="1" noEditPoints="1" noAdjustHandles="1" noChangeArrowheads="1" noChangeShapeType="1"/>
          </p:cNvSpPr>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a:spLocks noGrp="1" noRot="1" noMove="1" noResize="1" noEditPoints="1" noAdjustHandles="1" noChangeArrowheads="1" noChangeShapeType="1"/>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a:spLocks noGrp="1" noRot="1" noMove="1" noResize="1" noEditPoints="1" noAdjustHandles="1" noChangeArrowheads="1" noChangeShapeType="1"/>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a:spLocks noGrp="1" noRot="1" noMove="1" noResize="1" noEditPoints="1" noAdjustHandles="1" noChangeArrowheads="1" noChangeShapeType="1"/>
          </p:cNvSpPr>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a:grpSpLocks noGrp="1" noUngrp="1" noRot="1" noMove="1" noResize="1"/>
          </p:cNvGrpSpPr>
          <p:nvPr/>
        </p:nvGrpSpPr>
        <p:grpSpPr>
          <a:xfrm>
            <a:off x="2580933" y="3095110"/>
            <a:ext cx="8744400" cy="523200"/>
            <a:chOff x="264453" y="2515990"/>
            <a:chExt cx="8744400" cy="523200"/>
          </a:xfrm>
        </p:grpSpPr>
        <p:sp>
          <p:nvSpPr>
            <p:cNvPr id="112" name="Google Shape;112;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a:grpSpLocks noGrp="1" noUngrp="1" noRot="1" noMove="1" noResize="1"/>
          </p:cNvGrpSpPr>
          <p:nvPr/>
        </p:nvGrpSpPr>
        <p:grpSpPr>
          <a:xfrm>
            <a:off x="2580933" y="3717135"/>
            <a:ext cx="8744400" cy="523200"/>
            <a:chOff x="264453" y="2515990"/>
            <a:chExt cx="8744400" cy="523200"/>
          </a:xfrm>
        </p:grpSpPr>
        <p:sp>
          <p:nvSpPr>
            <p:cNvPr id="115" name="Google Shape;115;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a:grpSpLocks noGrp="1" noUngrp="1" noRot="1" noMove="1" noResize="1"/>
          </p:cNvGrpSpPr>
          <p:nvPr/>
        </p:nvGrpSpPr>
        <p:grpSpPr>
          <a:xfrm>
            <a:off x="2580933" y="4339160"/>
            <a:ext cx="8744400" cy="523200"/>
            <a:chOff x="264453" y="2515990"/>
            <a:chExt cx="8744400" cy="523200"/>
          </a:xfrm>
        </p:grpSpPr>
        <p:sp>
          <p:nvSpPr>
            <p:cNvPr id="118" name="Google Shape;118;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a:spLocks noGrp="1" noRot="1" noMove="1" noResize="1" noEditPoints="1" noAdjustHandles="1" noChangeArrowheads="1" noChangeShapeType="1"/>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pPr lvl="1"/>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a:t>
            </a:r>
            <a:r>
              <a:rPr lang="en-US" sz="1600" b="1">
                <a:solidFill>
                  <a:schemeClr val="tx1">
                    <a:lumMod val="75000"/>
                    <a:lumOff val="25000"/>
                  </a:schemeClr>
                </a:solidFill>
                <a:latin typeface="+mn-lt"/>
              </a:rPr>
              <a:t>Progan</a:t>
            </a:r>
            <a:r>
              <a:rPr lang="en-US" sz="1600">
                <a:solidFill>
                  <a:schemeClr val="tx1">
                    <a:lumMod val="75000"/>
                    <a:lumOff val="25000"/>
                  </a:schemeClr>
                </a:solidFill>
                <a:latin typeface="+mn-lt"/>
              </a:rPr>
              <a:t>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trên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4" name="Picture 3">
            <a:extLst>
              <a:ext uri="{FF2B5EF4-FFF2-40B4-BE49-F238E27FC236}">
                <a16:creationId xmlns:a16="http://schemas.microsoft.com/office/drawing/2014/main" id="{AB05B4A0-22C2-0DA7-184F-98CC32A2431D}"/>
              </a:ext>
            </a:extLst>
          </p:cNvPr>
          <p:cNvPicPr>
            <a:picLocks noChangeAspect="1"/>
          </p:cNvPicPr>
          <p:nvPr/>
        </p:nvPicPr>
        <p:blipFill>
          <a:blip r:embed="rId3"/>
          <a:stretch>
            <a:fillRect/>
          </a:stretch>
        </p:blipFill>
        <p:spPr>
          <a:xfrm>
            <a:off x="301083" y="1926070"/>
            <a:ext cx="11686478" cy="26988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FD9CD894-3C91-A023-BEE0-AFDACD54A3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EF448-2573-CFE0-833B-D7672382AF94}"/>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Forensics</a:t>
            </a:r>
          </a:p>
        </p:txBody>
      </p:sp>
      <p:sp>
        <p:nvSpPr>
          <p:cNvPr id="2" name="Google Shape;334;g31a381ed9b4_0_1">
            <a:extLst>
              <a:ext uri="{FF2B5EF4-FFF2-40B4-BE49-F238E27FC236}">
                <a16:creationId xmlns:a16="http://schemas.microsoft.com/office/drawing/2014/main" id="{9965F11F-426E-9039-0602-462D705BD90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6" name="Picture 5">
            <a:extLst>
              <a:ext uri="{FF2B5EF4-FFF2-40B4-BE49-F238E27FC236}">
                <a16:creationId xmlns:a16="http://schemas.microsoft.com/office/drawing/2014/main" id="{2AE3C46A-51EA-4B9D-6520-D614541D93B5}"/>
              </a:ext>
            </a:extLst>
          </p:cNvPr>
          <p:cNvPicPr>
            <a:picLocks noGrp="1" noRot="1" noChangeAspect="1" noMove="1" noResize="1" noEditPoints="1" noAdjustHandles="1" noChangeArrowheads="1" noChangeShapeType="1" noCrop="1"/>
          </p:cNvPicPr>
          <p:nvPr/>
        </p:nvPicPr>
        <p:blipFill>
          <a:blip r:embed="rId3"/>
          <a:stretch>
            <a:fillRect/>
          </a:stretch>
        </p:blipFill>
        <p:spPr>
          <a:xfrm>
            <a:off x="200718" y="1991403"/>
            <a:ext cx="11775688" cy="2980568"/>
          </a:xfrm>
          <a:prstGeom prst="rect">
            <a:avLst/>
          </a:prstGeom>
        </p:spPr>
      </p:pic>
    </p:spTree>
    <p:extLst>
      <p:ext uri="{BB962C8B-B14F-4D97-AF65-F5344CB8AC3E}">
        <p14:creationId xmlns:p14="http://schemas.microsoft.com/office/powerpoint/2010/main" val="26024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6" name="Picture 5">
            <a:extLst>
              <a:ext uri="{FF2B5EF4-FFF2-40B4-BE49-F238E27FC236}">
                <a16:creationId xmlns:a16="http://schemas.microsoft.com/office/drawing/2014/main" id="{7446D884-549E-6A6A-64C0-2196CED0C20A}"/>
              </a:ext>
            </a:extLst>
          </p:cNvPr>
          <p:cNvPicPr>
            <a:picLocks noChangeAspect="1"/>
          </p:cNvPicPr>
          <p:nvPr/>
        </p:nvPicPr>
        <p:blipFill>
          <a:blip r:embed="rId3"/>
          <a:stretch>
            <a:fillRect/>
          </a:stretch>
        </p:blipFill>
        <p:spPr>
          <a:xfrm>
            <a:off x="111510" y="2062976"/>
            <a:ext cx="11957307" cy="2786744"/>
          </a:xfrm>
          <a:prstGeom prst="rect">
            <a:avLst/>
          </a:prstGeom>
        </p:spPr>
      </p:pic>
    </p:spTree>
    <p:extLst>
      <p:ext uri="{BB962C8B-B14F-4D97-AF65-F5344CB8AC3E}">
        <p14:creationId xmlns:p14="http://schemas.microsoft.com/office/powerpoint/2010/main" val="2322264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pic>
        <p:nvPicPr>
          <p:cNvPr id="4" name="Picture 3">
            <a:extLst>
              <a:ext uri="{FF2B5EF4-FFF2-40B4-BE49-F238E27FC236}">
                <a16:creationId xmlns:a16="http://schemas.microsoft.com/office/drawing/2014/main" id="{A62DF62E-F538-C216-2039-258F9F905080}"/>
              </a:ext>
            </a:extLst>
          </p:cNvPr>
          <p:cNvPicPr>
            <a:picLocks noChangeAspect="1"/>
          </p:cNvPicPr>
          <p:nvPr/>
        </p:nvPicPr>
        <p:blipFill>
          <a:blip r:embed="rId3"/>
          <a:stretch>
            <a:fillRect/>
          </a:stretch>
        </p:blipFill>
        <p:spPr>
          <a:xfrm>
            <a:off x="111510" y="2252528"/>
            <a:ext cx="11920654" cy="24077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562175" y="4861351"/>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420389" y="4522797"/>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F1A0C89-C643-17B2-054F-B77BC211BA4A}"/>
              </a:ext>
            </a:extLst>
          </p:cNvPr>
          <p:cNvSpPr txBox="1"/>
          <p:nvPr/>
        </p:nvSpPr>
        <p:spPr>
          <a:xfrm>
            <a:off x="8100804" y="4534356"/>
            <a:ext cx="4091196" cy="707886"/>
          </a:xfrm>
          <a:prstGeom prst="rect">
            <a:avLst/>
          </a:prstGeom>
          <a:noFill/>
        </p:spPr>
        <p:txBody>
          <a:bodyPr wrap="square">
            <a:spAutoFit/>
          </a:bodyPr>
          <a:lstStyle/>
          <a:p>
            <a:r>
              <a:rPr lang="en-US" sz="2000">
                <a:solidFill>
                  <a:schemeClr val="tx1">
                    <a:lumMod val="75000"/>
                    <a:lumOff val="25000"/>
                  </a:schemeClr>
                </a:solidFill>
                <a:latin typeface="+mn-lt"/>
              </a:rPr>
              <a:t>Nhanh gấp </a:t>
            </a:r>
            <a:r>
              <a:rPr lang="en-US" sz="2000" b="1">
                <a:solidFill>
                  <a:schemeClr val="tx1">
                    <a:lumMod val="75000"/>
                    <a:lumOff val="25000"/>
                  </a:schemeClr>
                </a:solidFill>
                <a:latin typeface="+mn-lt"/>
              </a:rPr>
              <a:t>6</a:t>
            </a:r>
            <a:r>
              <a:rPr lang="en-US" sz="2000">
                <a:solidFill>
                  <a:schemeClr val="tx1">
                    <a:lumMod val="75000"/>
                    <a:lumOff val="25000"/>
                  </a:schemeClr>
                </a:solidFill>
                <a:latin typeface="+mn-lt"/>
              </a:rPr>
              <a:t> lần so với LGrad (Resnet50 base)</a:t>
            </a:r>
          </a:p>
        </p:txBody>
      </p:sp>
      <p:sp>
        <p:nvSpPr>
          <p:cNvPr id="6" name="TextBox 5">
            <a:extLst>
              <a:ext uri="{FF2B5EF4-FFF2-40B4-BE49-F238E27FC236}">
                <a16:creationId xmlns:a16="http://schemas.microsoft.com/office/drawing/2014/main" id="{6069BECF-E910-410F-A04C-5BFC6082A728}"/>
              </a:ext>
            </a:extLst>
          </p:cNvPr>
          <p:cNvSpPr txBox="1"/>
          <p:nvPr/>
        </p:nvSpPr>
        <p:spPr>
          <a:xfrm>
            <a:off x="8100804" y="5348025"/>
            <a:ext cx="4091196" cy="707886"/>
          </a:xfrm>
          <a:prstGeom prst="rect">
            <a:avLst/>
          </a:prstGeom>
          <a:noFill/>
        </p:spPr>
        <p:txBody>
          <a:bodyPr wrap="square">
            <a:spAutoFit/>
          </a:bodyPr>
          <a:lstStyle/>
          <a:p>
            <a:r>
              <a:rPr lang="en-US" sz="2000">
                <a:solidFill>
                  <a:schemeClr val="tx1">
                    <a:lumMod val="75000"/>
                    <a:lumOff val="25000"/>
                  </a:schemeClr>
                </a:solidFill>
                <a:latin typeface="+mn-lt"/>
              </a:rPr>
              <a:t>Nhanh gấp </a:t>
            </a:r>
            <a:r>
              <a:rPr lang="en-US" sz="2000" b="1">
                <a:solidFill>
                  <a:schemeClr val="tx1">
                    <a:lumMod val="75000"/>
                    <a:lumOff val="25000"/>
                  </a:schemeClr>
                </a:solidFill>
                <a:latin typeface="+mn-lt"/>
              </a:rPr>
              <a:t>1593</a:t>
            </a:r>
            <a:r>
              <a:rPr lang="en-US" sz="2000">
                <a:solidFill>
                  <a:schemeClr val="tx1">
                    <a:lumMod val="75000"/>
                    <a:lumOff val="25000"/>
                  </a:schemeClr>
                </a:solidFill>
                <a:latin typeface="+mn-lt"/>
              </a:rPr>
              <a:t> lần so với DIRE (Resnet50 base)</a:t>
            </a:r>
          </a:p>
        </p:txBody>
      </p:sp>
    </p:spTree>
    <p:extLst>
      <p:ext uri="{BB962C8B-B14F-4D97-AF65-F5344CB8AC3E}">
        <p14:creationId xmlns:p14="http://schemas.microsoft.com/office/powerpoint/2010/main" val="287815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1.4</a:t>
            </a:r>
            <a:r>
              <a:rPr lang="en-US" sz="2000">
                <a:solidFill>
                  <a:schemeClr val="tx1">
                    <a:lumMod val="75000"/>
                    <a:lumOff val="25000"/>
                  </a:schemeClr>
                </a:solidFill>
              </a:rPr>
              <a:t>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Kết luận và hướng phát triển</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65213" y="1370437"/>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đã đạt được các mục tiêu nghiên cứu đề ra</a:t>
            </a:r>
          </a:p>
        </p:txBody>
      </p:sp>
      <p:sp>
        <p:nvSpPr>
          <p:cNvPr id="5" name="TextBox 4">
            <a:extLst>
              <a:ext uri="{FF2B5EF4-FFF2-40B4-BE49-F238E27FC236}">
                <a16:creationId xmlns:a16="http://schemas.microsoft.com/office/drawing/2014/main" id="{59A1BAE9-D3C4-6614-0259-ECBBDE0F95C1}"/>
              </a:ext>
            </a:extLst>
          </p:cNvPr>
          <p:cNvSpPr txBox="1"/>
          <p:nvPr/>
        </p:nvSpPr>
        <p:spPr>
          <a:xfrm>
            <a:off x="1013394" y="1974009"/>
            <a:ext cx="10838180" cy="3139321"/>
          </a:xfrm>
          <a:prstGeom prst="rect">
            <a:avLst/>
          </a:prstGeom>
          <a:noFill/>
        </p:spPr>
        <p:txBody>
          <a:bodyPr wrap="square">
            <a:spAutoFit/>
          </a:bodyPr>
          <a:lstStyle/>
          <a:p>
            <a:pPr marL="514350" indent="-514350">
              <a:buFont typeface="+mj-lt"/>
              <a:buAutoNum type="arabicPeriod"/>
            </a:pPr>
            <a:r>
              <a:rPr lang="en-US" sz="2200">
                <a:solidFill>
                  <a:schemeClr val="tx1">
                    <a:lumMod val="75000"/>
                    <a:lumOff val="25000"/>
                  </a:schemeClr>
                </a:solidFill>
                <a:latin typeface="+mn-lt"/>
              </a:rPr>
              <a:t>Đề xuất phương pháp tiền xử lý đơn giản giúp mô hình tăng độ chính xác cho bài toán phát hiện ảnh tảo sinh.</a:t>
            </a:r>
          </a:p>
          <a:p>
            <a:pPr marL="514350" indent="-514350">
              <a:buFont typeface="+mj-lt"/>
              <a:buAutoNum type="arabicPeriod"/>
            </a:pPr>
            <a:endParaRPr lang="en-US" sz="2200">
              <a:solidFill>
                <a:schemeClr val="tx1">
                  <a:lumMod val="75000"/>
                  <a:lumOff val="25000"/>
                </a:schemeClr>
              </a:solidFill>
              <a:latin typeface="+mn-lt"/>
            </a:endParaRPr>
          </a:p>
          <a:p>
            <a:pPr marL="514350" indent="-514350">
              <a:buFont typeface="+mj-lt"/>
              <a:buAutoNum type="arabicPeriod"/>
            </a:pPr>
            <a:r>
              <a:rPr lang="en-US" sz="2200">
                <a:solidFill>
                  <a:schemeClr val="tx1">
                    <a:lumMod val="75000"/>
                    <a:lumOff val="25000"/>
                  </a:schemeClr>
                </a:solidFill>
                <a:latin typeface="+mn-lt"/>
              </a:rPr>
              <a:t>Đề xuất kiến trúc mô hình nhỏ gọn cho hiệu quả cao trên nhiều loại mô hình tạo sinh khác nhau.</a:t>
            </a:r>
          </a:p>
          <a:p>
            <a:pPr marL="514350" indent="-514350">
              <a:buFont typeface="+mj-lt"/>
              <a:buAutoNum type="arabicPeriod"/>
            </a:pPr>
            <a:endParaRPr lang="en-US" sz="2200">
              <a:solidFill>
                <a:schemeClr val="tx1">
                  <a:lumMod val="75000"/>
                  <a:lumOff val="25000"/>
                </a:schemeClr>
              </a:solidFill>
            </a:endParaRPr>
          </a:p>
          <a:p>
            <a:pPr marL="514350" indent="-514350">
              <a:buFont typeface="+mj-lt"/>
              <a:buAutoNum type="arabicPeriod"/>
            </a:pPr>
            <a:r>
              <a:rPr lang="en-US" sz="2200">
                <a:solidFill>
                  <a:schemeClr val="tx1">
                    <a:lumMod val="75000"/>
                    <a:lumOff val="25000"/>
                  </a:schemeClr>
                </a:solidFill>
              </a:rPr>
              <a:t>Áp dụng kỹ thuật Feature base knowledge distillation giúp giảm 70% tham số so với mô hình cơ sở nhưng vẫn đảm bảo độ chính xác.</a:t>
            </a:r>
          </a:p>
          <a:p>
            <a:endParaRPr lang="en-US" sz="220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58C346-89BC-3CC4-67C0-9C3D99B75A3E}"/>
              </a:ext>
            </a:extLst>
          </p:cNvPr>
          <p:cNvSpPr txBox="1"/>
          <p:nvPr/>
        </p:nvSpPr>
        <p:spPr>
          <a:xfrm>
            <a:off x="365213" y="5113330"/>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A1BE53B0-A029-6DE6-C74A-DAF9F23F9192}"/>
              </a:ext>
            </a:extLst>
          </p:cNvPr>
          <p:cNvSpPr txBox="1"/>
          <p:nvPr/>
        </p:nvSpPr>
        <p:spPr>
          <a:xfrm>
            <a:off x="365213" y="730097"/>
            <a:ext cx="2667354" cy="584775"/>
          </a:xfrm>
          <a:prstGeom prst="rect">
            <a:avLst/>
          </a:prstGeom>
          <a:noFill/>
        </p:spPr>
        <p:txBody>
          <a:bodyPr wrap="square">
            <a:spAutoFit/>
          </a:bodyPr>
          <a:lstStyle/>
          <a:p>
            <a:r>
              <a:rPr lang="en-US" sz="3200" b="1">
                <a:solidFill>
                  <a:schemeClr val="tx1">
                    <a:lumMod val="75000"/>
                    <a:lumOff val="25000"/>
                  </a:schemeClr>
                </a:solidFill>
                <a:latin typeface="+mn-lt"/>
              </a:rPr>
              <a:t>Kết luận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Kết luận và hướng phát triển</a:t>
            </a: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02457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
        <p:nvSpPr>
          <p:cNvPr id="2" name="TextBox 1">
            <a:extLst>
              <a:ext uri="{FF2B5EF4-FFF2-40B4-BE49-F238E27FC236}">
                <a16:creationId xmlns:a16="http://schemas.microsoft.com/office/drawing/2014/main" id="{7947F405-A254-D4F5-A5DA-00B9A934E349}"/>
              </a:ext>
            </a:extLst>
          </p:cNvPr>
          <p:cNvSpPr txBox="1"/>
          <p:nvPr/>
        </p:nvSpPr>
        <p:spPr>
          <a:xfrm>
            <a:off x="365213" y="938305"/>
            <a:ext cx="4125764" cy="584775"/>
          </a:xfrm>
          <a:prstGeom prst="rect">
            <a:avLst/>
          </a:prstGeom>
          <a:noFill/>
        </p:spPr>
        <p:txBody>
          <a:bodyPr wrap="square">
            <a:spAutoFit/>
          </a:bodyPr>
          <a:lstStyle/>
          <a:p>
            <a:r>
              <a:rPr lang="en-US" sz="3200" b="1">
                <a:solidFill>
                  <a:schemeClr val="tx1">
                    <a:lumMod val="75000"/>
                    <a:lumOff val="25000"/>
                  </a:schemeClr>
                </a:solidFill>
                <a:latin typeface="+mn-lt"/>
              </a:rPr>
              <a:t>Hướng phát triển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C239C281-85E5-A77F-4385-786ADD0CDE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DD601-866D-400F-8C97-8762006DE4BD}"/>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AC4D1D72-8D5E-116C-DDC4-AB123758B9A9}"/>
              </a:ext>
            </a:extLst>
          </p:cNvPr>
          <p:cNvSpPr txBox="1"/>
          <p:nvPr/>
        </p:nvSpPr>
        <p:spPr>
          <a:xfrm>
            <a:off x="3596054" y="5863028"/>
            <a:ext cx="4868008" cy="307777"/>
          </a:xfrm>
          <a:prstGeom prst="rect">
            <a:avLst/>
          </a:prstGeom>
          <a:noFill/>
        </p:spPr>
        <p:txBody>
          <a:bodyPr wrap="square">
            <a:spAutoFit/>
          </a:bodyPr>
          <a:lstStyle/>
          <a:p>
            <a:r>
              <a:rPr lang="en-US" i="1"/>
              <a:t>(Kết quả validation trên tập Progan trong quá trình training)</a:t>
            </a:r>
          </a:p>
        </p:txBody>
      </p:sp>
      <p:sp>
        <p:nvSpPr>
          <p:cNvPr id="5" name="Google Shape;305;g31a381ed9b4_0_38">
            <a:extLst>
              <a:ext uri="{FF2B5EF4-FFF2-40B4-BE49-F238E27FC236}">
                <a16:creationId xmlns:a16="http://schemas.microsoft.com/office/drawing/2014/main" id="{699A8143-4BDF-AF36-61A5-4E898FF8375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pic>
        <p:nvPicPr>
          <p:cNvPr id="13" name="Picture 12">
            <a:extLst>
              <a:ext uri="{FF2B5EF4-FFF2-40B4-BE49-F238E27FC236}">
                <a16:creationId xmlns:a16="http://schemas.microsoft.com/office/drawing/2014/main" id="{9FF730FE-51F4-0C1D-CC62-08C6964AAC9A}"/>
              </a:ext>
            </a:extLst>
          </p:cNvPr>
          <p:cNvPicPr>
            <a:picLocks noChangeAspect="1"/>
          </p:cNvPicPr>
          <p:nvPr/>
        </p:nvPicPr>
        <p:blipFill>
          <a:blip r:embed="rId3"/>
          <a:stretch>
            <a:fillRect/>
          </a:stretch>
        </p:blipFill>
        <p:spPr>
          <a:xfrm>
            <a:off x="2368062" y="846943"/>
            <a:ext cx="9823938" cy="4569364"/>
          </a:xfrm>
          <a:prstGeom prst="rect">
            <a:avLst/>
          </a:prstGeom>
        </p:spPr>
      </p:pic>
      <p:sp>
        <p:nvSpPr>
          <p:cNvPr id="14" name="TextBox 13">
            <a:extLst>
              <a:ext uri="{FF2B5EF4-FFF2-40B4-BE49-F238E27FC236}">
                <a16:creationId xmlns:a16="http://schemas.microsoft.com/office/drawing/2014/main" id="{53C54EB4-1FE8-A500-4DCB-606AFEAB9975}"/>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15" name="TextBox 14">
            <a:extLst>
              <a:ext uri="{FF2B5EF4-FFF2-40B4-BE49-F238E27FC236}">
                <a16:creationId xmlns:a16="http://schemas.microsoft.com/office/drawing/2014/main" id="{0652C569-4202-E978-78C2-7FF8312F0A75}"/>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251575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8831A046-36A4-8C7A-C963-CCFBE2FD1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94793-5246-C34D-4B13-A57BF19EAB02}"/>
              </a:ext>
            </a:extLst>
          </p:cNvPr>
          <p:cNvPicPr>
            <a:picLocks noChangeAspect="1"/>
          </p:cNvPicPr>
          <p:nvPr/>
        </p:nvPicPr>
        <p:blipFill>
          <a:blip r:embed="rId3"/>
          <a:stretch>
            <a:fillRect/>
          </a:stretch>
        </p:blipFill>
        <p:spPr>
          <a:xfrm>
            <a:off x="2356724" y="862731"/>
            <a:ext cx="9748520" cy="4232551"/>
          </a:xfrm>
          <a:prstGeom prst="rect">
            <a:avLst/>
          </a:prstGeom>
        </p:spPr>
      </p:pic>
      <p:sp>
        <p:nvSpPr>
          <p:cNvPr id="3" name="TextBox 2">
            <a:extLst>
              <a:ext uri="{FF2B5EF4-FFF2-40B4-BE49-F238E27FC236}">
                <a16:creationId xmlns:a16="http://schemas.microsoft.com/office/drawing/2014/main" id="{5C89E17C-D47B-4184-6417-ACAD010B9C7E}"/>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3A9510B5-865E-E868-F952-F8E50EE31942}"/>
              </a:ext>
            </a:extLst>
          </p:cNvPr>
          <p:cNvSpPr txBox="1"/>
          <p:nvPr/>
        </p:nvSpPr>
        <p:spPr>
          <a:xfrm>
            <a:off x="3596054" y="5863028"/>
            <a:ext cx="4868008" cy="307777"/>
          </a:xfrm>
          <a:prstGeom prst="rect">
            <a:avLst/>
          </a:prstGeom>
          <a:noFill/>
        </p:spPr>
        <p:txBody>
          <a:bodyPr wrap="square">
            <a:spAutoFit/>
          </a:bodyPr>
          <a:lstStyle/>
          <a:p>
            <a:r>
              <a:rPr lang="en-US" i="1"/>
              <a:t>(Kết quả test trên tập ForenSynths trong quá trình training)</a:t>
            </a:r>
          </a:p>
        </p:txBody>
      </p:sp>
      <p:sp>
        <p:nvSpPr>
          <p:cNvPr id="5" name="Google Shape;305;g31a381ed9b4_0_38">
            <a:extLst>
              <a:ext uri="{FF2B5EF4-FFF2-40B4-BE49-F238E27FC236}">
                <a16:creationId xmlns:a16="http://schemas.microsoft.com/office/drawing/2014/main" id="{1D4F232A-611B-9647-FF96-04887A2CAF3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sp>
        <p:nvSpPr>
          <p:cNvPr id="8" name="TextBox 7">
            <a:extLst>
              <a:ext uri="{FF2B5EF4-FFF2-40B4-BE49-F238E27FC236}">
                <a16:creationId xmlns:a16="http://schemas.microsoft.com/office/drawing/2014/main" id="{0AD5890F-B8BE-F055-DC09-FC978FB62C0A}"/>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9" name="TextBox 8">
            <a:extLst>
              <a:ext uri="{FF2B5EF4-FFF2-40B4-BE49-F238E27FC236}">
                <a16:creationId xmlns:a16="http://schemas.microsoft.com/office/drawing/2014/main" id="{3B38815F-9AE4-2959-BDF2-EF81D4FBF2D2}"/>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111667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a:spLocks noGrp="1" noRot="1" noMove="1" noResize="1" noEditPoints="1" noAdjustHandles="1" noChangeArrowheads="1" noChangeShapeType="1"/>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Grp="1" noRot="1" noChangeAspect="1" noMove="1" noResize="1" noEditPoints="1" noAdjustHandles="1" noChangeArrowheads="1" noChangeShapeType="1" noCrop="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a:grpSpLocks noGrp="1" noUngrp="1" noRot="1" noMove="1" noResize="1"/>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a:spLocks noGrp="1" noRot="1" noMove="1" noResize="1" noEditPoints="1" noAdjustHandles="1" noChangeArrowheads="1" noChangeShapeType="1"/>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a:grpSpLocks noGrp="1" noUngrp="1" noRot="1" noMove="1" noResize="1"/>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a:spLocks noGrp="1" noRot="1" noMove="1" noResize="1" noEditPoints="1" noAdjustHandles="1" noChangeArrowheads="1" noChangeShapeType="1"/>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a:spLocks noGrp="1" noRot="1" noMove="1" noResize="1" noEditPoints="1" noAdjustHandles="1" noChangeArrowheads="1" noChangeShapeType="1"/>
            </p:cNvSpPr>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a:spLocks noGrp="1" noRot="1" noMove="1" noResize="1" noEditPoints="1" noAdjustHandles="1" noChangeArrowheads="1" noChangeShapeType="1"/>
            </p:cNvSpPr>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a:spLocks noGrp="1" noRot="1" noMove="1" noResize="1" noEditPoints="1" noAdjustHandles="1" noChangeArrowheads="1" noChangeShapeType="1"/>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a:spLocks noGrp="1" noRot="1" noMove="1" noResize="1" noEditPoints="1" noAdjustHandles="1" noChangeArrowheads="1" noChangeShapeType="1"/>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a:cxnSpLocks noGrp="1" noRot="1" noMove="1" noResize="1" noEditPoints="1" noAdjustHandles="1" noChangeArrowheads="1" noChangeShapeType="1"/>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a:cxnSpLocks noGrp="1" noRot="1" noMove="1" noResize="1" noEditPoints="1" noAdjustHandles="1" noChangeArrowheads="1" noChangeShapeType="1"/>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a:spLocks noGrp="1" noRot="1" noMove="1" noResize="1" noEditPoints="1" noAdjustHandles="1" noChangeArrowheads="1" noChangeShapeType="1"/>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0" y="852215"/>
            <a:ext cx="11925535" cy="553968"/>
          </a:xfrm>
          <a:prstGeom prst="rect">
            <a:avLst/>
          </a:prstGeom>
          <a:noFill/>
          <a:ln>
            <a:noFill/>
          </a:ln>
        </p:spPr>
        <p:txBody>
          <a:bodyPr spcFirstLastPara="1" wrap="square" lIns="91425" tIns="91425" rIns="91425" bIns="91425" anchor="t" anchorCtr="0">
            <a:spAutoFit/>
          </a:bodyPr>
          <a:lstStyle/>
          <a:p>
            <a:pPr lvl="0"/>
            <a:r>
              <a:rPr lang="vi-VN" sz="2400" b="1">
                <a:solidFill>
                  <a:schemeClr val="tx1"/>
                </a:solidFill>
                <a:latin typeface="+mn-lt"/>
              </a:rPr>
              <a:t>Phát triển phương pháp phân biệt ảnh tạo sinh đạt được hai mục tiêu sau</a:t>
            </a:r>
            <a:r>
              <a:rPr lang="en-US" sz="2400" b="1">
                <a:solidFill>
                  <a:schemeClr val="tx1"/>
                </a:solidFill>
                <a:latin typeface="+mn-lt"/>
              </a:rPr>
              <a:t>:</a:t>
            </a:r>
            <a:endParaRPr sz="2400" b="1">
              <a:solidFill>
                <a:schemeClr val="tx1"/>
              </a:solidFill>
              <a:latin typeface="+mn-lt"/>
            </a:endParaRPr>
          </a:p>
        </p:txBody>
      </p:sp>
      <p:sp>
        <p:nvSpPr>
          <p:cNvPr id="162" name="Google Shape;162;g31ae00017cb_0_33"/>
          <p:cNvSpPr txBox="1"/>
          <p:nvPr/>
        </p:nvSpPr>
        <p:spPr>
          <a:xfrm>
            <a:off x="656494" y="1467738"/>
            <a:ext cx="11535506" cy="1107965"/>
          </a:xfrm>
          <a:prstGeom prst="rect">
            <a:avLst/>
          </a:prstGeom>
          <a:noFill/>
          <a:ln>
            <a:noFill/>
          </a:ln>
        </p:spPr>
        <p:txBody>
          <a:bodyPr spcFirstLastPara="1" wrap="square" lIns="91425" tIns="91425" rIns="91425" bIns="91425" anchor="t" anchorCtr="0">
            <a:spAutoFit/>
          </a:bodyPr>
          <a:lstStyle/>
          <a:p>
            <a:pPr marL="508000" lvl="0" indent="-457200">
              <a:lnSpc>
                <a:spcPct val="150000"/>
              </a:lnSpc>
              <a:buClr>
                <a:schemeClr val="dk1"/>
              </a:buClr>
              <a:buSzPts val="2800"/>
              <a:buFont typeface="+mj-lt"/>
              <a:buAutoNum type="arabicPeriod"/>
            </a:pPr>
            <a:r>
              <a:rPr lang="en-US" sz="2000" b="1">
                <a:solidFill>
                  <a:schemeClr val="tx1"/>
                </a:solidFill>
                <a:latin typeface="+mn-lt"/>
              </a:rPr>
              <a:t>Có </a:t>
            </a:r>
            <a:r>
              <a:rPr lang="vi-VN" sz="2000" b="1">
                <a:solidFill>
                  <a:schemeClr val="tx1"/>
                </a:solidFill>
                <a:latin typeface="+mn-lt"/>
              </a:rPr>
              <a:t>hiệu quả trên nhiều loại mô hình tạo sinh khác nhau</a:t>
            </a:r>
            <a:endParaRPr lang="en-US" sz="2000" b="1">
              <a:solidFill>
                <a:schemeClr val="tx1"/>
              </a:solidFill>
              <a:latin typeface="+mn-lt"/>
            </a:endParaRPr>
          </a:p>
          <a:p>
            <a:pPr marL="508000" indent="-457200">
              <a:lnSpc>
                <a:spcPct val="150000"/>
              </a:lnSpc>
              <a:buClr>
                <a:schemeClr val="dk1"/>
              </a:buClr>
              <a:buSzPts val="2800"/>
              <a:buFont typeface="+mj-lt"/>
              <a:buAutoNum type="arabicPeriod"/>
            </a:pPr>
            <a:r>
              <a:rPr lang="vi-VN" sz="2000" b="1">
                <a:solidFill>
                  <a:schemeClr val="tx1"/>
                </a:solidFill>
              </a:rPr>
              <a:t>Phương pháp đơn giản, mô hình nhỏ gọn để hướng tới sử dụng trên các </a:t>
            </a:r>
            <a:r>
              <a:rPr lang="en-US" sz="2000" b="1">
                <a:solidFill>
                  <a:schemeClr val="tx1"/>
                </a:solidFill>
              </a:rPr>
              <a:t>edge device</a:t>
            </a:r>
            <a:endParaRPr lang="vi-VN" sz="2000" b="1">
              <a:solidFill>
                <a:schemeClr val="tx1"/>
              </a:solidFill>
            </a:endParaRPr>
          </a:p>
        </p:txBody>
      </p:sp>
      <p:pic>
        <p:nvPicPr>
          <p:cNvPr id="1028" name="Picture 4" descr="This may contain: the back side of a computer motherboard with four ports and two usbs attached to it">
            <a:extLst>
              <a:ext uri="{FF2B5EF4-FFF2-40B4-BE49-F238E27FC236}">
                <a16:creationId xmlns:a16="http://schemas.microsoft.com/office/drawing/2014/main" id="{04E2FAE9-ABAD-AA87-EFA7-AFC6B8C6D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069" y="2833679"/>
            <a:ext cx="3522559" cy="352255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EA995FB-C968-D69C-7E14-9F4FE73F9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319" y="2833679"/>
            <a:ext cx="3118729" cy="3172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A8A3A5B-0AFE-9CA6-F374-50FD0BD0E088}"/>
            </a:ext>
          </a:extLst>
        </p:cNvPr>
        <p:cNvGrpSpPr/>
        <p:nvPr/>
      </p:nvGrpSpPr>
      <p:grpSpPr>
        <a:xfrm>
          <a:off x="0" y="0"/>
          <a:ext cx="0" cy="0"/>
          <a:chOff x="0" y="0"/>
          <a:chExt cx="0" cy="0"/>
        </a:xfrm>
      </p:grpSpPr>
      <p:sp>
        <p:nvSpPr>
          <p:cNvPr id="289" name="Google Shape;289;g31ae322880d_0_52">
            <a:extLst>
              <a:ext uri="{FF2B5EF4-FFF2-40B4-BE49-F238E27FC236}">
                <a16:creationId xmlns:a16="http://schemas.microsoft.com/office/drawing/2014/main" id="{97A6EDD9-0396-BA2D-4830-B1C46863B4D1}"/>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Các đóng góp chính</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A9C6C11C-781F-9FF2-9C0C-BFC5F6E89892}"/>
              </a:ext>
            </a:extLst>
          </p:cNvPr>
          <p:cNvSpPr txBox="1"/>
          <p:nvPr/>
        </p:nvSpPr>
        <p:spPr>
          <a:xfrm>
            <a:off x="-29138" y="769033"/>
            <a:ext cx="6692855" cy="1200329"/>
          </a:xfrm>
          <a:prstGeom prst="rect">
            <a:avLst/>
          </a:prstGeom>
          <a:noFill/>
        </p:spPr>
        <p:txBody>
          <a:bodyPr wrap="square">
            <a:spAutoFit/>
          </a:bodyPr>
          <a:lstStyle/>
          <a:p>
            <a:pPr marL="457200" indent="-457200">
              <a:buFont typeface="Arial" panose="020B0604020202020204" pitchFamily="34" charset="0"/>
              <a:buChar char="•"/>
            </a:pPr>
            <a:r>
              <a:rPr lang="en-US" sz="2400">
                <a:solidFill>
                  <a:schemeClr val="tx1">
                    <a:lumMod val="75000"/>
                    <a:lumOff val="25000"/>
                  </a:schemeClr>
                </a:solidFill>
                <a:latin typeface="+mn-lt"/>
              </a:rPr>
              <a:t>Luận văn đề xuất phương pháp tiền xử lý</a:t>
            </a:r>
            <a:r>
              <a:rPr lang="en-US" sz="2400">
                <a:solidFill>
                  <a:schemeClr val="tx1">
                    <a:lumMod val="75000"/>
                    <a:lumOff val="25000"/>
                  </a:schemeClr>
                </a:solidFill>
              </a:rPr>
              <a:t> </a:t>
            </a:r>
            <a:r>
              <a:rPr lang="en-US" sz="2400">
                <a:solidFill>
                  <a:schemeClr val="tx1">
                    <a:lumMod val="75000"/>
                    <a:lumOff val="25000"/>
                  </a:schemeClr>
                </a:solidFill>
                <a:latin typeface="+mn-lt"/>
              </a:rPr>
              <a:t>đơn giản </a:t>
            </a:r>
            <a:r>
              <a:rPr lang="en-US" sz="2400">
                <a:solidFill>
                  <a:schemeClr val="tx1">
                    <a:lumMod val="75000"/>
                    <a:lumOff val="25000"/>
                  </a:schemeClr>
                </a:solidFill>
              </a:rPr>
              <a:t>(ADOF)</a:t>
            </a:r>
            <a:r>
              <a:rPr lang="en-US" sz="2400">
                <a:solidFill>
                  <a:schemeClr val="tx1">
                    <a:lumMod val="75000"/>
                    <a:lumOff val="25000"/>
                  </a:schemeClr>
                </a:solidFill>
                <a:latin typeface="+mn-lt"/>
              </a:rPr>
              <a:t>, làm tăng độ chính xác cho bài toán phát hiện ảnh tạo sinh</a:t>
            </a:r>
          </a:p>
        </p:txBody>
      </p:sp>
      <p:sp>
        <p:nvSpPr>
          <p:cNvPr id="5" name="TextBox 4">
            <a:extLst>
              <a:ext uri="{FF2B5EF4-FFF2-40B4-BE49-F238E27FC236}">
                <a16:creationId xmlns:a16="http://schemas.microsoft.com/office/drawing/2014/main" id="{4EE12F83-0550-C484-2169-CBB4D82DE27C}"/>
              </a:ext>
            </a:extLst>
          </p:cNvPr>
          <p:cNvSpPr txBox="1"/>
          <p:nvPr/>
        </p:nvSpPr>
        <p:spPr>
          <a:xfrm>
            <a:off x="-62346" y="2228671"/>
            <a:ext cx="6293140" cy="1200329"/>
          </a:xfrm>
          <a:prstGeom prst="rect">
            <a:avLst/>
          </a:prstGeom>
          <a:noFill/>
        </p:spPr>
        <p:txBody>
          <a:bodyPr wrap="square">
            <a:spAutoFit/>
          </a:bodyPr>
          <a:lstStyle/>
          <a:p>
            <a:pPr marL="457200" indent="-457200" algn="just">
              <a:buFont typeface="Arial" panose="020B0604020202020204" pitchFamily="34" charset="0"/>
              <a:buChar char="•"/>
            </a:pPr>
            <a:r>
              <a:rPr lang="en-US" sz="2400">
                <a:solidFill>
                  <a:schemeClr val="tx1">
                    <a:lumMod val="75000"/>
                    <a:lumOff val="25000"/>
                  </a:schemeClr>
                </a:solidFill>
                <a:latin typeface="+mn-lt"/>
              </a:rPr>
              <a:t>Kiến trúc mô hình đơn giản nhưng cho hiệu quả cao, khi kết hợp với một mô-đun tiền xử lý. </a:t>
            </a:r>
          </a:p>
        </p:txBody>
      </p:sp>
      <p:pic>
        <p:nvPicPr>
          <p:cNvPr id="7" name="Picture 6">
            <a:extLst>
              <a:ext uri="{FF2B5EF4-FFF2-40B4-BE49-F238E27FC236}">
                <a16:creationId xmlns:a16="http://schemas.microsoft.com/office/drawing/2014/main" id="{D96D88FC-39F3-371E-3F0B-9C6B35515609}"/>
              </a:ext>
            </a:extLst>
          </p:cNvPr>
          <p:cNvPicPr>
            <a:picLocks noGrp="1" noRot="1" noChangeAspect="1" noMove="1" noResize="1" noEditPoints="1" noAdjustHandles="1" noChangeArrowheads="1" noChangeShapeType="1" noCrop="1"/>
          </p:cNvPicPr>
          <p:nvPr/>
        </p:nvPicPr>
        <p:blipFill>
          <a:blip r:embed="rId3"/>
          <a:stretch>
            <a:fillRect/>
          </a:stretch>
        </p:blipFill>
        <p:spPr>
          <a:xfrm>
            <a:off x="6599568" y="1236259"/>
            <a:ext cx="4975395" cy="3059661"/>
          </a:xfrm>
          <a:prstGeom prst="rect">
            <a:avLst/>
          </a:prstGeom>
        </p:spPr>
      </p:pic>
      <p:pic>
        <p:nvPicPr>
          <p:cNvPr id="9" name="Picture 8">
            <a:extLst>
              <a:ext uri="{FF2B5EF4-FFF2-40B4-BE49-F238E27FC236}">
                <a16:creationId xmlns:a16="http://schemas.microsoft.com/office/drawing/2014/main" id="{C522A348-04BA-8F08-6ACE-E9D1B8D28083}"/>
              </a:ext>
            </a:extLst>
          </p:cNvPr>
          <p:cNvPicPr>
            <a:picLocks noGrp="1" noRot="1" noChangeAspect="1" noMove="1" noResize="1" noEditPoints="1" noAdjustHandles="1" noChangeArrowheads="1" noChangeShapeType="1" noCrop="1"/>
          </p:cNvPicPr>
          <p:nvPr/>
        </p:nvPicPr>
        <p:blipFill>
          <a:blip r:embed="rId4"/>
          <a:stretch>
            <a:fillRect/>
          </a:stretch>
        </p:blipFill>
        <p:spPr>
          <a:xfrm>
            <a:off x="5772285" y="4295921"/>
            <a:ext cx="6405298" cy="946639"/>
          </a:xfrm>
          <a:prstGeom prst="rect">
            <a:avLst/>
          </a:prstGeom>
        </p:spPr>
      </p:pic>
      <p:cxnSp>
        <p:nvCxnSpPr>
          <p:cNvPr id="2" name="Straight Connector 1">
            <a:extLst>
              <a:ext uri="{FF2B5EF4-FFF2-40B4-BE49-F238E27FC236}">
                <a16:creationId xmlns:a16="http://schemas.microsoft.com/office/drawing/2014/main" id="{88BB8BEA-0C91-AC43-A9D3-A5DB2FFBB459}"/>
              </a:ext>
            </a:extLst>
          </p:cNvPr>
          <p:cNvCxnSpPr>
            <a:cxnSpLocks/>
          </p:cNvCxnSpPr>
          <p:nvPr/>
        </p:nvCxnSpPr>
        <p:spPr>
          <a:xfrm>
            <a:off x="6471920" y="4805680"/>
            <a:ext cx="2336800"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AA8A033F-E8FD-0B2E-E494-C87F22F697F4}"/>
              </a:ext>
            </a:extLst>
          </p:cNvPr>
          <p:cNvSpPr txBox="1"/>
          <p:nvPr/>
        </p:nvSpPr>
        <p:spPr>
          <a:xfrm>
            <a:off x="-14567" y="3580942"/>
            <a:ext cx="6110568" cy="1446550"/>
          </a:xfrm>
          <a:prstGeom prst="rect">
            <a:avLst/>
          </a:prstGeom>
          <a:noFill/>
        </p:spPr>
        <p:txBody>
          <a:bodyPr wrap="square">
            <a:spAutoFit/>
          </a:bodyPr>
          <a:lstStyle/>
          <a:p>
            <a:pPr marL="457200" indent="-457200" algn="just">
              <a:buFont typeface="Arial" panose="020B0604020202020204" pitchFamily="34" charset="0"/>
              <a:buChar char="•"/>
            </a:pPr>
            <a:r>
              <a:rPr lang="en-US" sz="2200">
                <a:solidFill>
                  <a:schemeClr val="tx1">
                    <a:lumMod val="75000"/>
                    <a:lumOff val="25000"/>
                  </a:schemeClr>
                </a:solidFill>
                <a:latin typeface="+mn-lt"/>
              </a:rPr>
              <a:t>Áp dụng kỹ thuật Feature base knowledge distillation giúp giảm </a:t>
            </a:r>
            <a:r>
              <a:rPr lang="en-US" sz="2200" b="1">
                <a:solidFill>
                  <a:schemeClr val="tx1">
                    <a:lumMod val="75000"/>
                    <a:lumOff val="25000"/>
                  </a:schemeClr>
                </a:solidFill>
                <a:latin typeface="+mn-lt"/>
              </a:rPr>
              <a:t>70%</a:t>
            </a:r>
            <a:r>
              <a:rPr lang="en-US" sz="2200">
                <a:solidFill>
                  <a:schemeClr val="tx1">
                    <a:lumMod val="75000"/>
                    <a:lumOff val="25000"/>
                  </a:schemeClr>
                </a:solidFill>
                <a:latin typeface="+mn-lt"/>
              </a:rPr>
              <a:t> tham số so với mô hình cơ sở nhưng vẫn đảm bảo độ chính xác.</a:t>
            </a:r>
          </a:p>
        </p:txBody>
      </p:sp>
      <p:sp>
        <p:nvSpPr>
          <p:cNvPr id="4" name="TextBox 3">
            <a:extLst>
              <a:ext uri="{FF2B5EF4-FFF2-40B4-BE49-F238E27FC236}">
                <a16:creationId xmlns:a16="http://schemas.microsoft.com/office/drawing/2014/main" id="{40139BD7-3424-C7DC-0F17-678845D903B5}"/>
              </a:ext>
            </a:extLst>
          </p:cNvPr>
          <p:cNvSpPr txBox="1"/>
          <p:nvPr/>
        </p:nvSpPr>
        <p:spPr>
          <a:xfrm>
            <a:off x="-14568" y="5123099"/>
            <a:ext cx="6110568" cy="769441"/>
          </a:xfrm>
          <a:prstGeom prst="rect">
            <a:avLst/>
          </a:prstGeom>
          <a:noFill/>
        </p:spPr>
        <p:txBody>
          <a:bodyPr wrap="square">
            <a:spAutoFit/>
          </a:bodyPr>
          <a:lstStyle/>
          <a:p>
            <a:pPr marL="457200" indent="-457200">
              <a:buFont typeface="Arial" panose="020B0604020202020204" pitchFamily="34" charset="0"/>
              <a:buChar char="•"/>
            </a:pPr>
            <a:r>
              <a:rPr lang="vi-VN" sz="2200">
                <a:solidFill>
                  <a:schemeClr val="tx1">
                    <a:lumMod val="75000"/>
                    <a:lumOff val="25000"/>
                  </a:schemeClr>
                </a:solidFill>
                <a:latin typeface="+mn-lt"/>
              </a:rPr>
              <a:t>Kết quả được công bố tại SOICT 2024 (Scopus)</a:t>
            </a:r>
            <a:endParaRPr lang="en-US" sz="2200">
              <a:solidFill>
                <a:schemeClr val="tx1">
                  <a:lumMod val="75000"/>
                  <a:lumOff val="25000"/>
                </a:schemeClr>
              </a:solidFill>
              <a:latin typeface="+mn-lt"/>
            </a:endParaRPr>
          </a:p>
        </p:txBody>
      </p:sp>
    </p:spTree>
    <p:extLst>
      <p:ext uri="{BB962C8B-B14F-4D97-AF65-F5344CB8AC3E}">
        <p14:creationId xmlns:p14="http://schemas.microsoft.com/office/powerpoint/2010/main" val="34093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7083</TotalTime>
  <Words>3887</Words>
  <Application>Microsoft Office PowerPoint</Application>
  <PresentationFormat>Widescreen</PresentationFormat>
  <Paragraphs>297</Paragraphs>
  <Slides>38</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Aptos</vt:lpstr>
      <vt:lpstr>Wingdings</vt:lpstr>
      <vt:lpstr>Times New Roman</vt:lpstr>
      <vt:lpstr>Calibri</vt:lpstr>
      <vt:lpstr>Play</vt:lpstr>
      <vt:lpstr>Arial</vt:lpstr>
      <vt:lpstr>Quattrocento Sans</vt:lpstr>
      <vt:lpstr>Cambria Math</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1001</cp:revision>
  <dcterms:created xsi:type="dcterms:W3CDTF">2015-11-18T03:28:01Z</dcterms:created>
  <dcterms:modified xsi:type="dcterms:W3CDTF">2025-09-26T15:42:13Z</dcterms:modified>
</cp:coreProperties>
</file>